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44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1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73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142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072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7623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392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861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296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83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6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02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65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62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78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21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1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E92BC9-709E-4D37-AF86-3A4E34DCDBE6}" type="datetimeFigureOut">
              <a:rPr lang="en-IN" smtClean="0"/>
              <a:t>21-01-2026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8FAEC7D-820E-4549-9274-ADA88B6077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8245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F53B-ABF3-E372-B7D9-0E1C2E4860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3242" y="1446823"/>
            <a:ext cx="9285514" cy="1507067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70C0"/>
                </a:solidFill>
              </a:rPr>
              <a:t>Shield</a:t>
            </a:r>
            <a:r>
              <a:rPr lang="en-IN" sz="5400" b="1" dirty="0"/>
              <a:t> Insurance </a:t>
            </a:r>
            <a:br>
              <a:rPr lang="en-IN" sz="5400" b="1" dirty="0"/>
            </a:br>
            <a:r>
              <a:rPr lang="en-IN" sz="3000" dirty="0"/>
              <a:t>Feature Demonstration &amp; User Guide</a:t>
            </a:r>
            <a:endParaRPr lang="en-IN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6B9E1-6C9B-26FD-91D8-8492BB3B7524}"/>
              </a:ext>
            </a:extLst>
          </p:cNvPr>
          <p:cNvSpPr txBox="1"/>
          <p:nvPr/>
        </p:nvSpPr>
        <p:spPr>
          <a:xfrm>
            <a:off x="751114" y="3167390"/>
            <a:ext cx="10765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📊 Executive Overview | 🔍 Sales Mode Analysis | 👥 Age Group Analysis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3F634-C302-14F2-9AC6-9FF178ECF952}"/>
              </a:ext>
            </a:extLst>
          </p:cNvPr>
          <p:cNvSpPr txBox="1"/>
          <p:nvPr/>
        </p:nvSpPr>
        <p:spPr>
          <a:xfrm>
            <a:off x="4225018" y="3865015"/>
            <a:ext cx="374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Tool: Power BI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01B611-82C9-296A-A1FD-73B535B9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3865015"/>
            <a:ext cx="302078" cy="3020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A5344D-E177-6CCF-1413-CCCB0AA904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82" y="179263"/>
            <a:ext cx="1182460" cy="11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FFB67-CE57-95EA-6D24-9CCA4A894CEB}"/>
              </a:ext>
            </a:extLst>
          </p:cNvPr>
          <p:cNvSpPr txBox="1"/>
          <p:nvPr/>
        </p:nvSpPr>
        <p:spPr>
          <a:xfrm>
            <a:off x="4112078" y="2123106"/>
            <a:ext cx="3989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Segoe UI (Headings)"/>
              </a:rPr>
              <a:t>Page Navigation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1B601-3154-2C4D-FB77-3CCFDFD64FEC}"/>
              </a:ext>
            </a:extLst>
          </p:cNvPr>
          <p:cNvSpPr txBox="1"/>
          <p:nvPr/>
        </p:nvSpPr>
        <p:spPr>
          <a:xfrm>
            <a:off x="3053443" y="2967335"/>
            <a:ext cx="6106884" cy="142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Home page enables quick navigation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Users can move between sections easily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Ensures structured exploration of the dashboard</a:t>
            </a:r>
          </a:p>
        </p:txBody>
      </p:sp>
    </p:spTree>
    <p:extLst>
      <p:ext uri="{BB962C8B-B14F-4D97-AF65-F5344CB8AC3E}">
        <p14:creationId xmlns:p14="http://schemas.microsoft.com/office/powerpoint/2010/main" val="1721932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F22BAD-4EEA-12DC-0F52-6DDC8ECF7F01}"/>
              </a:ext>
            </a:extLst>
          </p:cNvPr>
          <p:cNvSpPr txBox="1"/>
          <p:nvPr/>
        </p:nvSpPr>
        <p:spPr>
          <a:xfrm>
            <a:off x="3042558" y="435820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Segoe UI (Headings)"/>
              </a:rPr>
              <a:t>How Navigation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AD432-1F4E-6B9E-6DBD-F4E9502F4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/>
          <a:stretch>
            <a:fillRect/>
          </a:stretch>
        </p:blipFill>
        <p:spPr>
          <a:xfrm>
            <a:off x="1262743" y="1373250"/>
            <a:ext cx="9764485" cy="50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BA1F3F-F439-EFCE-83C3-87354E87C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852997"/>
            <a:ext cx="6400800" cy="662819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+mj-lt"/>
              </a:rPr>
              <a:t>DASHBOARD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40D4CB-33EF-9F6B-DC58-3517F0FF2097}"/>
              </a:ext>
            </a:extLst>
          </p:cNvPr>
          <p:cNvSpPr txBox="1"/>
          <p:nvPr/>
        </p:nvSpPr>
        <p:spPr>
          <a:xfrm>
            <a:off x="489857" y="1931314"/>
            <a:ext cx="5715097" cy="3410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dashboard provides a consolidated view of: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Revenue performance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Customer growth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Sales channels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Age group behavior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 is designed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quick analysis and decision support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 updates automatically based on selected filters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977580-E3C7-E8BF-1DA0-E8D28A74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42" y="2121485"/>
            <a:ext cx="5536058" cy="303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588B-8975-32D4-D2CA-1622EFD605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84714" y="252790"/>
            <a:ext cx="6422571" cy="705154"/>
          </a:xfrm>
        </p:spPr>
        <p:txBody>
          <a:bodyPr/>
          <a:lstStyle/>
          <a:p>
            <a:pPr algn="ctr"/>
            <a:r>
              <a:rPr lang="en-IN" b="1" dirty="0"/>
              <a:t>DASHBOARD PAGES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8D3F3-111A-DD79-F9CE-F519390ED09B}"/>
              </a:ext>
            </a:extLst>
          </p:cNvPr>
          <p:cNvSpPr txBox="1"/>
          <p:nvPr/>
        </p:nvSpPr>
        <p:spPr>
          <a:xfrm>
            <a:off x="576943" y="1145416"/>
            <a:ext cx="56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Home Page </a:t>
            </a:r>
            <a:r>
              <a:rPr lang="en-US" dirty="0"/>
              <a:t>→ Used for navigation across dashboard sections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C3A63-AF64-A1EE-7C2A-BC30C6DC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6" y="1843257"/>
            <a:ext cx="3663044" cy="19144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A18B99-697D-F210-6600-1363ECBF3B0C}"/>
              </a:ext>
            </a:extLst>
          </p:cNvPr>
          <p:cNvSpPr txBox="1"/>
          <p:nvPr/>
        </p:nvSpPr>
        <p:spPr>
          <a:xfrm>
            <a:off x="576943" y="3875315"/>
            <a:ext cx="56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Overview Page </a:t>
            </a:r>
            <a:r>
              <a:rPr lang="en-US" dirty="0"/>
              <a:t>→ Shows overall revenue, customers, and trends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F9DDF0-31E9-86D9-F05C-CAA27DC1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1" t="1832" b="1"/>
          <a:stretch>
            <a:fillRect/>
          </a:stretch>
        </p:blipFill>
        <p:spPr>
          <a:xfrm>
            <a:off x="1189265" y="4724400"/>
            <a:ext cx="3663045" cy="18438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76F428-06AB-27EA-C48E-762E4ABE9C32}"/>
              </a:ext>
            </a:extLst>
          </p:cNvPr>
          <p:cNvSpPr txBox="1"/>
          <p:nvPr/>
        </p:nvSpPr>
        <p:spPr>
          <a:xfrm>
            <a:off x="6270171" y="1110585"/>
            <a:ext cx="56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Sales Mode Analysis </a:t>
            </a:r>
            <a:r>
              <a:rPr lang="en-US" dirty="0"/>
              <a:t>→ Shows performance by sales channel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85DCC-D5B7-7111-886D-F99DA0978C8F}"/>
              </a:ext>
            </a:extLst>
          </p:cNvPr>
          <p:cNvSpPr txBox="1"/>
          <p:nvPr/>
        </p:nvSpPr>
        <p:spPr>
          <a:xfrm>
            <a:off x="6253843" y="3875315"/>
            <a:ext cx="5709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Age Group Analysis </a:t>
            </a:r>
            <a:r>
              <a:rPr lang="en-US" dirty="0"/>
              <a:t>→ Shows customer and settlement behavior by age group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3CAA5C-2B03-3B4B-ED97-D60066CB2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11" y="1843257"/>
            <a:ext cx="3663044" cy="19144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1EFA0D-B664-6295-CE7B-632F6F20B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11" y="4724400"/>
            <a:ext cx="3663044" cy="1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82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CBDF-3FCB-57B1-0A06-6986FB0A3C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900" y="895046"/>
            <a:ext cx="6612278" cy="96641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Feature 1: Dynamic 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671242-57AA-20D1-D6E1-E82E5358888E}"/>
              </a:ext>
            </a:extLst>
          </p:cNvPr>
          <p:cNvSpPr txBox="1"/>
          <p:nvPr/>
        </p:nvSpPr>
        <p:spPr>
          <a:xfrm>
            <a:off x="723900" y="2151727"/>
            <a:ext cx="54918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dirty="0"/>
              <a:t>Dynamic Filtering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Allows users to filter data by: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Month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Sales Mode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Age Group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Policy ID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 visuals update automatically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Supports single and multiple selections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4B7E9-CC19-4D79-8DC9-D159B22E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515" y="1115653"/>
            <a:ext cx="1915886" cy="50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1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664C80-91B5-6CD6-289B-F0E2A3DAE83B}"/>
              </a:ext>
            </a:extLst>
          </p:cNvPr>
          <p:cNvSpPr txBox="1"/>
          <p:nvPr/>
        </p:nvSpPr>
        <p:spPr>
          <a:xfrm>
            <a:off x="2658836" y="228991"/>
            <a:ext cx="6874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How Dynamic Filtering 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FAE54-778C-E805-F425-CF0385CAE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85" y="1128031"/>
            <a:ext cx="9480029" cy="52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6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0B83-D278-6CAB-4FD3-AC807C238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26771" y="1251858"/>
            <a:ext cx="8534400" cy="758370"/>
          </a:xfrm>
        </p:spPr>
        <p:txBody>
          <a:bodyPr/>
          <a:lstStyle/>
          <a:p>
            <a:pPr algn="ctr"/>
            <a:r>
              <a:rPr lang="en-IN" b="1" dirty="0"/>
              <a:t>Cross-Filtering Across Visuals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EBAAF-8CF1-A810-BBB1-72E1F1175A97}"/>
              </a:ext>
            </a:extLst>
          </p:cNvPr>
          <p:cNvSpPr txBox="1"/>
          <p:nvPr/>
        </p:nvSpPr>
        <p:spPr>
          <a:xfrm>
            <a:off x="3042558" y="2423049"/>
            <a:ext cx="6106884" cy="142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Selecting data in one visual filters other visuals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Enables deeper analysis without changing pages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Helps identify relationships between metrics</a:t>
            </a:r>
          </a:p>
        </p:txBody>
      </p:sp>
    </p:spTree>
    <p:extLst>
      <p:ext uri="{BB962C8B-B14F-4D97-AF65-F5344CB8AC3E}">
        <p14:creationId xmlns:p14="http://schemas.microsoft.com/office/powerpoint/2010/main" val="263818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346E-BE87-B699-C087-A6CDF277C8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8800" y="296333"/>
            <a:ext cx="8534400" cy="61806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How Cross-Filtering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3C43C-3A10-7088-37AA-7C3EBE575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7" y="1078941"/>
            <a:ext cx="9878786" cy="53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89ED-E2EE-32E9-3A90-F6BCAB22EF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3451" y="1156303"/>
            <a:ext cx="4505098" cy="672497"/>
          </a:xfrm>
        </p:spPr>
        <p:txBody>
          <a:bodyPr/>
          <a:lstStyle/>
          <a:p>
            <a:pPr algn="ctr"/>
            <a:r>
              <a:rPr lang="en-IN" b="1" dirty="0"/>
              <a:t>Metric Toggle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0A620-C30A-C386-5C59-42B590254A5B}"/>
              </a:ext>
            </a:extLst>
          </p:cNvPr>
          <p:cNvSpPr txBox="1"/>
          <p:nvPr/>
        </p:nvSpPr>
        <p:spPr>
          <a:xfrm>
            <a:off x="2258786" y="2257332"/>
            <a:ext cx="5012871" cy="2435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Users can switch between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Revenue trend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Customer trend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Eliminates the need for multiple charts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Keeps the dashboard clean and focused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1B1F5-B268-CFEF-641C-84FB438CD1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6" t="38421" r="31714" b="37579"/>
          <a:stretch>
            <a:fillRect/>
          </a:stretch>
        </p:blipFill>
        <p:spPr>
          <a:xfrm>
            <a:off x="8599714" y="2979964"/>
            <a:ext cx="1796142" cy="89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06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2F18-56FB-D64E-5745-E558FE539A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53494" y="1276047"/>
            <a:ext cx="7085012" cy="53098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How the Toggle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CF884-2E60-76DC-12AA-C9DA8746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0"/>
          <a:stretch>
            <a:fillRect/>
          </a:stretch>
        </p:blipFill>
        <p:spPr>
          <a:xfrm>
            <a:off x="3888921" y="2400300"/>
            <a:ext cx="4414157" cy="37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28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192</TotalTime>
  <Words>212</Words>
  <Application>Microsoft Office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Segoe UI</vt:lpstr>
      <vt:lpstr>Segoe UI (Headings)</vt:lpstr>
      <vt:lpstr>Wingdings 3</vt:lpstr>
      <vt:lpstr>Slice</vt:lpstr>
      <vt:lpstr>Shield Insurance  Feature Demonstration &amp; User Guide</vt:lpstr>
      <vt:lpstr>PowerPoint Presentation</vt:lpstr>
      <vt:lpstr>DASHBOARD PAGES</vt:lpstr>
      <vt:lpstr>Feature 1: Dynamic Filtering</vt:lpstr>
      <vt:lpstr>PowerPoint Presentation</vt:lpstr>
      <vt:lpstr>Cross-Filtering Across Visuals</vt:lpstr>
      <vt:lpstr>How Cross-Filtering Works</vt:lpstr>
      <vt:lpstr>Metric Toggle</vt:lpstr>
      <vt:lpstr>How the Toggle Works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Arindam Das</dc:creator>
  <cp:lastModifiedBy>Arindam Das</cp:lastModifiedBy>
  <cp:revision>14</cp:revision>
  <dcterms:created xsi:type="dcterms:W3CDTF">2026-01-20T17:46:32Z</dcterms:created>
  <dcterms:modified xsi:type="dcterms:W3CDTF">2026-01-21T07:02:50Z</dcterms:modified>
</cp:coreProperties>
</file>